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75" r:id="rId12"/>
    <p:sldId id="276" r:id="rId13"/>
    <p:sldId id="265" r:id="rId14"/>
    <p:sldId id="266" r:id="rId15"/>
    <p:sldId id="267" r:id="rId16"/>
    <p:sldId id="269" r:id="rId17"/>
    <p:sldId id="270" r:id="rId18"/>
    <p:sldId id="272" r:id="rId19"/>
    <p:sldId id="273" r:id="rId20"/>
    <p:sldId id="274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ср 09.12.20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sdelalsam.guru/wp-content/uploads/2020/01/podelki-iz-rakushek-72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magnitiduha.info/wp-content/uploads/2019/11/2019-1572631353-magnitiduha-lk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Monotype Corsiva" panose="03010101010201010101" pitchFamily="66" charset="0"/>
                <a:cs typeface="Times New Roman" pitchFamily="18" charset="0"/>
              </a:rPr>
              <a:t>Муниципальное бюджетное дошкольное образовательное</a:t>
            </a:r>
          </a:p>
          <a:p>
            <a:pPr algn="ctr"/>
            <a:r>
              <a:rPr lang="ru-RU" sz="2400" b="1" i="1" dirty="0">
                <a:latin typeface="Monotype Corsiva" panose="03010101010201010101" pitchFamily="66" charset="0"/>
                <a:cs typeface="Times New Roman" pitchFamily="18" charset="0"/>
              </a:rPr>
              <a:t> учреждение детский сад «Ягодка» п. Сосенки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412776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Monotype Corsiva" panose="03010101010201010101" pitchFamily="66" charset="0"/>
              </a:rPr>
              <a:t>Исследовательский проект </a:t>
            </a:r>
            <a:endParaRPr lang="ru-RU" sz="4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«РАКУШКА»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745736"/>
            <a:ext cx="4572000" cy="2751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Автор </a:t>
            </a:r>
            <a:r>
              <a:rPr lang="ru-RU" sz="3200" b="1" i="1" dirty="0">
                <a:latin typeface="Monotype Corsiva" panose="03010101010201010101" pitchFamily="66" charset="0"/>
                <a:cs typeface="Times New Roman" pitchFamily="18" charset="0"/>
              </a:rPr>
              <a:t>проекта: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Воспитатель средней  группы  первой категории </a:t>
            </a:r>
            <a:endParaRPr lang="ru-RU" sz="3200" b="1" i="1" dirty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Холостова</a:t>
            </a:r>
            <a:r>
              <a:rPr 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Наталья Владимировна</a:t>
            </a:r>
            <a:endParaRPr lang="ru-RU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8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таше през\IMG_20201209_085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0" y="188640"/>
            <a:ext cx="3936437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аташе през\IMG_20201209_09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070973" cy="5427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52" y="319696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Настоящие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игрушки</a:t>
            </a:r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Море, утренней волной,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Принесёт на берег свой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И оставит для детей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Уйму нужных им вещей: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Камни гладкие, как мыло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(Ими море волны мыло);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Тину, словно прядь волос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С гребешка стряхнул утёс;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И принцесс морских игрушки -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Настоящие ракушки.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6390620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Наталия </a:t>
            </a:r>
            <a:r>
              <a:rPr lang="ru-RU" dirty="0" err="1">
                <a:latin typeface="Monotype Corsiva" panose="03010101010201010101" pitchFamily="66" charset="0"/>
              </a:rPr>
              <a:t>Белостоцкая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8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аташе през\IMG_20201209_0903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4"/>
          <a:stretch/>
        </p:blipFill>
        <p:spPr bwMode="auto">
          <a:xfrm>
            <a:off x="267125" y="188640"/>
            <a:ext cx="3960440" cy="4163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аташе през\IMG_20201209_090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87" y="2492896"/>
            <a:ext cx="4668010" cy="3501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31930" y="7993"/>
            <a:ext cx="49529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Ракушечки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sz="2000" dirty="0">
                <a:latin typeface="Monotype Corsiva" panose="03010101010201010101" pitchFamily="66" charset="0"/>
              </a:rPr>
              <a:t>Мы на море побывали и ракушек там набрали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Тщательно их все отмыли. Рыбкам в домик подарили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Остальные изучали: как их в море называли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Кто в них жил, да поживал. Шторм пока не растрепал.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8655" y="435166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Долго этак мы играли. И панно из них создали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А потом эстамп и вазу, и шкатулочки две сразу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Расчудесные подарки, современны и не марки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Кончились. Скорей бы лето. Подсобрать на море где-то.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96252" y="6214039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Надежда Яковлевна Мельникова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9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аташе през\IMG_20201209_0909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7"/>
          <a:stretch/>
        </p:blipFill>
        <p:spPr bwMode="auto">
          <a:xfrm>
            <a:off x="395536" y="404664"/>
            <a:ext cx="5088565" cy="3179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аташе през\IMG_20201209_085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00105"/>
            <a:ext cx="3276364" cy="4368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3818" y="378434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Ракушка</a:t>
            </a:r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 ракушке моей только ухом прильну,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Услышу прибой и морскую волну.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Как славно жилось этим летом на море!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Как весело было на синем просторе!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Ракушка моя, сбереги наше лето,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И море, и горы и радость рассвета</a:t>
            </a:r>
            <a:r>
              <a:rPr lang="ru-RU" sz="2000" dirty="0" smtClean="0">
                <a:latin typeface="Monotype Corsiva" panose="03010101010201010101" pitchFamily="66" charset="0"/>
              </a:rPr>
              <a:t>!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err="1">
                <a:latin typeface="Monotype Corsiva" panose="03010101010201010101" pitchFamily="66" charset="0"/>
              </a:rPr>
              <a:t>Каретникова</a:t>
            </a:r>
            <a:r>
              <a:rPr lang="ru-RU" sz="2000" dirty="0">
                <a:latin typeface="Monotype Corsiva" panose="03010101010201010101" pitchFamily="66" charset="0"/>
              </a:rPr>
              <a:t> Наталия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61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 (2)\IMG_20201208_093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0668"/>
            <a:ext cx="3834426" cy="5220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Новая папка (2)\IMG_20201116_162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0668"/>
            <a:ext cx="3915435" cy="5220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6093296"/>
            <a:ext cx="4050450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Заливаем гипсом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6036" y="6065676"/>
            <a:ext cx="4050450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Раскрашиваем 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02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688"/>
            <a:ext cx="8784976" cy="1008112"/>
          </a:xfrm>
          <a:prstGeom prst="rect">
            <a:avLst/>
          </a:prstGeom>
          <a:solidFill>
            <a:schemeClr val="accent2"/>
          </a:solidFill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Работа с родителями 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дать ракушкам «Вторую жизнь</a:t>
            </a:r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»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User\Desktop\Новая папка (2)\Новая папка (3)\IMG_20201208_130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7475"/>
            <a:ext cx="3699411" cy="4932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овая папка (2)\Новая папка (3)\IMG_20201208_130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34" y="2345901"/>
            <a:ext cx="3186354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516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1998" y="188640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III этап: Заключительный.</a:t>
            </a:r>
            <a:endParaRPr lang="ru-RU" sz="3200" dirty="0">
              <a:latin typeface="Monotype Corsiva" panose="03010101010201010101" pitchFamily="66" charset="0"/>
            </a:endParaRPr>
          </a:p>
          <a:p>
            <a:r>
              <a:rPr lang="ru-RU" sz="3200" dirty="0">
                <a:latin typeface="Monotype Corsiva" panose="03010101010201010101" pitchFamily="66" charset="0"/>
              </a:rPr>
              <a:t>- Презентация  для детей </a:t>
            </a:r>
            <a:r>
              <a:rPr lang="ru-RU" sz="3200" dirty="0" smtClean="0">
                <a:latin typeface="Monotype Corsiva" panose="03010101010201010101" pitchFamily="66" charset="0"/>
              </a:rPr>
              <a:t>«Все о ракушках».</a:t>
            </a:r>
            <a:endParaRPr lang="ru-RU" sz="3200" dirty="0">
              <a:latin typeface="Monotype Corsiva" panose="03010101010201010101" pitchFamily="66" charset="0"/>
            </a:endParaRPr>
          </a:p>
          <a:p>
            <a:r>
              <a:rPr lang="ru-RU" sz="3200" dirty="0">
                <a:latin typeface="Monotype Corsiva" panose="03010101010201010101" pitchFamily="66" charset="0"/>
              </a:rPr>
              <a:t>- Мини музей ракушек в группе </a:t>
            </a:r>
            <a:r>
              <a:rPr lang="ru-RU" sz="3200" dirty="0" smtClean="0">
                <a:latin typeface="Monotype Corsiva" panose="03010101010201010101" pitchFamily="66" charset="0"/>
              </a:rPr>
              <a:t>«На дне морском».</a:t>
            </a:r>
            <a:endParaRPr lang="ru-RU" sz="3200" dirty="0">
              <a:latin typeface="Monotype Corsiva" panose="03010101010201010101" pitchFamily="66" charset="0"/>
            </a:endParaRPr>
          </a:p>
          <a:p>
            <a:r>
              <a:rPr lang="ru-RU" sz="3200" b="1" dirty="0">
                <a:latin typeface="Monotype Corsiva" panose="03010101010201010101" pitchFamily="66" charset="0"/>
              </a:rPr>
              <a:t>Продукт проекта: </a:t>
            </a:r>
            <a:r>
              <a:rPr lang="ru-RU" sz="3200" dirty="0" smtClean="0">
                <a:latin typeface="Monotype Corsiva" panose="03010101010201010101" pitchFamily="66" charset="0"/>
              </a:rPr>
              <a:t>Изготовление макета «Морское дно».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5737" t="5302" r="8682" b="7559"/>
          <a:stretch/>
        </p:blipFill>
        <p:spPr bwMode="auto">
          <a:xfrm>
            <a:off x="1835696" y="2492896"/>
            <a:ext cx="5257800" cy="3914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1612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к презентации\IMG_20201008_1723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16396" b="5348"/>
          <a:stretch/>
        </p:blipFill>
        <p:spPr bwMode="auto">
          <a:xfrm>
            <a:off x="899592" y="692696"/>
            <a:ext cx="7200799" cy="59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5" y="116632"/>
            <a:ext cx="6984775" cy="4320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Создание мини </a:t>
            </a:r>
            <a:r>
              <a:rPr lang="ru-RU" sz="28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– музея «На дне морском»</a:t>
            </a:r>
            <a:endParaRPr lang="ru-RU" sz="28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5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макет </a:t>
            </a:r>
            <a:r>
              <a:rPr lang="ru-RU" sz="3600" dirty="0">
                <a:latin typeface="Monotype Corsiva" panose="03010101010201010101" pitchFamily="66" charset="0"/>
              </a:rPr>
              <a:t>«Морское дно».</a:t>
            </a:r>
          </a:p>
        </p:txBody>
      </p:sp>
      <p:pic>
        <p:nvPicPr>
          <p:cNvPr id="10242" name="Picture 2" descr="C:\Users\User\Desktop\Новая папка (2)\IMG_20201208_10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4580"/>
            <a:ext cx="4266474" cy="568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Новая папка (2)\IMG_20201208_10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8987"/>
            <a:ext cx="4247535" cy="5663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21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7346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Гипотеза о том, что ракушка – это осколки подводных камней и  в ней слышно море потому, что она долго лежала в воде, не подтвердилась.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b="1" dirty="0">
                <a:latin typeface="Monotype Corsiva" panose="03010101010201010101" pitchFamily="66" charset="0"/>
              </a:rPr>
              <a:t>Выводы моих наблюдений: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-  Морская ракушка - это часть тела моллюсков.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Ракушки - это не только пища для людей, но ещё  предметы украшения, коллекционирование.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Морские существа, так же как и мы люди, строят себе жилища, защищаются от опасностей и также страдают, если окружающая среда загрязнена.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 Всё, что создано природой, не случайно, а значит нужно беречь.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 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В следующий раз, когда поедем путешествовать с родителями, я буду гулять по берегу моря, увидев ракушку,  обязательно вспомню, что это не просто ракушка, а это был домик живого существа!</a:t>
            </a:r>
          </a:p>
        </p:txBody>
      </p:sp>
    </p:spTree>
    <p:extLst>
      <p:ext uri="{BB962C8B-B14F-4D97-AF65-F5344CB8AC3E}">
        <p14:creationId xmlns:p14="http://schemas.microsoft.com/office/powerpoint/2010/main" val="4263462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Итог работы над проектом: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Я, </a:t>
            </a:r>
            <a:r>
              <a:rPr lang="ru-RU" sz="2400" dirty="0" smtClean="0">
                <a:latin typeface="Monotype Corsiva" panose="03010101010201010101" pitchFamily="66" charset="0"/>
              </a:rPr>
              <a:t>рассказала </a:t>
            </a:r>
            <a:r>
              <a:rPr lang="ru-RU" sz="2400" dirty="0">
                <a:latin typeface="Monotype Corsiva" panose="03010101010201010101" pitchFamily="66" charset="0"/>
              </a:rPr>
              <a:t>детям, о ракушках; </a:t>
            </a:r>
            <a:r>
              <a:rPr lang="ru-RU" sz="2400" dirty="0" smtClean="0">
                <a:latin typeface="Monotype Corsiva" panose="03010101010201010101" pitchFamily="66" charset="0"/>
              </a:rPr>
              <a:t>показала </a:t>
            </a:r>
            <a:r>
              <a:rPr lang="ru-RU" sz="2400" dirty="0">
                <a:latin typeface="Monotype Corsiva" panose="03010101010201010101" pitchFamily="66" charset="0"/>
              </a:rPr>
              <a:t>опыты, 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коллекцию ракушек. Вместе с </a:t>
            </a:r>
            <a:r>
              <a:rPr lang="ru-RU" sz="2400" dirty="0" smtClean="0">
                <a:latin typeface="Monotype Corsiva" panose="03010101010201010101" pitchFamily="66" charset="0"/>
              </a:rPr>
              <a:t>детьми</a:t>
            </a:r>
            <a:r>
              <a:rPr lang="ru-RU" sz="2400" dirty="0">
                <a:latin typeface="Monotype Corsiva" panose="03010101010201010101" pitchFamily="66" charset="0"/>
              </a:rPr>
              <a:t>, которые с родителями отдыхали на море,  приносили в группу ракушки, как сувениры из поездок, создали  мини музей </a:t>
            </a:r>
            <a:r>
              <a:rPr lang="ru-RU" sz="2400" dirty="0" smtClean="0">
                <a:latin typeface="Monotype Corsiva" panose="03010101010201010101" pitchFamily="66" charset="0"/>
              </a:rPr>
              <a:t>«На дне морском». </a:t>
            </a:r>
            <a:r>
              <a:rPr lang="ru-RU" sz="2400" dirty="0">
                <a:latin typeface="Monotype Corsiva" panose="03010101010201010101" pitchFamily="66" charset="0"/>
              </a:rPr>
              <a:t>С родителями делали различные поделки из ракушек, составляли с братом картины на морскую тему из </a:t>
            </a:r>
            <a:r>
              <a:rPr lang="ru-RU" sz="2400" dirty="0" err="1">
                <a:latin typeface="Monotype Corsiva" panose="03010101010201010101" pitchFamily="66" charset="0"/>
              </a:rPr>
              <a:t>пазлов</a:t>
            </a:r>
            <a:r>
              <a:rPr lang="ru-RU" sz="2400" dirty="0"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Составляя коллекцию раковин, не стоит забывать о том, что ракушка – домик для живого организма. Поэтому для всех коллекционеров раковин должно стать законом такое правило: всегда оставляйте время для того, чтобы посмотреть  экземпляры, переворачивая камни и кораллы, всегда возвращайте их в прежнее положение – под ними обитают не только моллюски, которых вы соберете, но и другие живые организмы. Если разрушите их жилище, они могут погибнуть.</a:t>
            </a:r>
          </a:p>
        </p:txBody>
      </p:sp>
    </p:spTree>
    <p:extLst>
      <p:ext uri="{BB962C8B-B14F-4D97-AF65-F5344CB8AC3E}">
        <p14:creationId xmlns:p14="http://schemas.microsoft.com/office/powerpoint/2010/main" val="331985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7056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Море шепчет не грусти,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Лучше в гости приходи.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Подарю тебе ракушку,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Ласково шепну на ушко,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Искупаю в пене даже,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Полежишь со мной на пляже.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Улыбнёшься облакам,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А потом вернёшься к нам</a:t>
            </a:r>
            <a:r>
              <a:rPr lang="ru-RU" sz="3600" i="1" dirty="0">
                <a:latin typeface="Monotype Corsiva" panose="03010101010201010101" pitchFamily="66" charset="0"/>
              </a:rPr>
              <a:t>.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i="1" dirty="0">
                <a:latin typeface="Monotype Corsiva" panose="03010101010201010101" pitchFamily="66" charset="0"/>
              </a:rPr>
              <a:t>        </a:t>
            </a:r>
            <a:r>
              <a:rPr lang="ru-RU" sz="3600" i="1" dirty="0" smtClean="0">
                <a:latin typeface="Monotype Corsiva" panose="03010101010201010101" pitchFamily="66" charset="0"/>
              </a:rPr>
              <a:t>Г</a:t>
            </a:r>
            <a:r>
              <a:rPr lang="ru-RU" sz="3600" i="1" dirty="0">
                <a:latin typeface="Monotype Corsiva" panose="03010101010201010101" pitchFamily="66" charset="0"/>
              </a:rPr>
              <a:t>. </a:t>
            </a:r>
            <a:r>
              <a:rPr lang="ru-RU" sz="3600" i="1" dirty="0" err="1">
                <a:latin typeface="Monotype Corsiva" panose="03010101010201010101" pitchFamily="66" charset="0"/>
              </a:rPr>
              <a:t>Польняк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7" name="Picture 2" descr="C:\Users\троро\Desktop\Zhemchuzhina-Krasnogo-mor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653136"/>
            <a:ext cx="3168352" cy="2087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59285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7129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Список используемой литературы</a:t>
            </a:r>
            <a:endParaRPr lang="ru-RU" sz="2800" dirty="0">
              <a:latin typeface="Monotype Corsiva" panose="03010101010201010101" pitchFamily="66" charset="0"/>
            </a:endParaRP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Наталья Московская «Раковины Мира» − И: «Аквариум-</a:t>
            </a:r>
            <a:r>
              <a:rPr lang="ru-RU" sz="2800" dirty="0" err="1">
                <a:latin typeface="Monotype Corsiva" panose="03010101010201010101" pitchFamily="66" charset="0"/>
              </a:rPr>
              <a:t>Принт</a:t>
            </a:r>
            <a:r>
              <a:rPr lang="ru-RU" sz="2800" dirty="0">
                <a:latin typeface="Monotype Corsiva" panose="03010101010201010101" pitchFamily="66" charset="0"/>
              </a:rPr>
              <a:t>» 2008.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Ершов В.Е. « Чарующий мир раковин» − И: «Курсив» Москва 2005.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Ершов В.Е., Кантор Ю.И. Морские раковины. Краткий определитель – И: Москва «Курсив» 2008.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Подводный мир. Полная энциклопедия Москва «Просвещение» 2010.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rakushki.ru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kakProsto.ru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muzej-morckix-rakovin.ru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Большая энциклопедия «МАХАОН» Море – И: «Азбука-Аттикус»</a:t>
            </a:r>
          </a:p>
        </p:txBody>
      </p:sp>
    </p:spTree>
    <p:extLst>
      <p:ext uri="{BB962C8B-B14F-4D97-AF65-F5344CB8AC3E}">
        <p14:creationId xmlns:p14="http://schemas.microsoft.com/office/powerpoint/2010/main" val="2308701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988840"/>
            <a:ext cx="8280920" cy="2376264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СПАСИБО ЗА ВНИМАНИЕ!!!</a:t>
            </a:r>
            <a:endParaRPr lang="ru-RU" sz="66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1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138" y="188640"/>
            <a:ext cx="806489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Тип проекта: </a:t>
            </a:r>
            <a:r>
              <a:rPr lang="ru-RU" sz="2800" dirty="0">
                <a:latin typeface="Monotype Corsiva" panose="03010101010201010101" pitchFamily="66" charset="0"/>
              </a:rPr>
              <a:t>исследовательский, индивидуальный.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Продолжительность проекта:  </a:t>
            </a:r>
            <a:r>
              <a:rPr lang="ru-RU" sz="2800" dirty="0">
                <a:latin typeface="Monotype Corsiva" panose="03010101010201010101" pitchFamily="66" charset="0"/>
              </a:rPr>
              <a:t>краткосрочный  (3 недели)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Период работы: </a:t>
            </a:r>
            <a:r>
              <a:rPr lang="ru-RU" sz="2800" dirty="0">
                <a:latin typeface="Monotype Corsiva" panose="03010101010201010101" pitchFamily="66" charset="0"/>
              </a:rPr>
              <a:t>сентябрь – октябрь 2020г.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Участники проекта: </a:t>
            </a:r>
            <a:r>
              <a:rPr lang="ru-RU" sz="2800" dirty="0">
                <a:latin typeface="Monotype Corsiva" panose="03010101010201010101" pitchFamily="66" charset="0"/>
              </a:rPr>
              <a:t>воспитанник средней группы, воспитатели, родители.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Актуальность темы: </a:t>
            </a:r>
            <a:r>
              <a:rPr lang="ru-RU" sz="2800" dirty="0">
                <a:latin typeface="Monotype Corsiva" panose="03010101010201010101" pitchFamily="66" charset="0"/>
              </a:rPr>
              <a:t>В последнее время люди стали чаще отдыхать на море, а возвращаясь, домой стараются привезти ракушки, которые будут напоминать о море</a:t>
            </a:r>
            <a:r>
              <a:rPr lang="ru-RU" sz="2800" dirty="0" smtClean="0">
                <a:latin typeface="Monotype Corsiva" panose="03010101010201010101" pitchFamily="66" charset="0"/>
              </a:rPr>
              <a:t>.</a:t>
            </a:r>
            <a:r>
              <a:rPr lang="ru-RU" sz="2800" b="1" dirty="0"/>
              <a:t> </a:t>
            </a:r>
            <a:r>
              <a:rPr lang="ru-RU" sz="2800" b="1" dirty="0">
                <a:latin typeface="Monotype Corsiva" panose="03010101010201010101" pitchFamily="66" charset="0"/>
              </a:rPr>
              <a:t>Гипотеза:</a:t>
            </a:r>
            <a:endParaRPr lang="ru-RU" sz="2800" dirty="0">
              <a:latin typeface="Monotype Corsiva" panose="03010101010201010101" pitchFamily="66" charset="0"/>
            </a:endParaRPr>
          </a:p>
          <a:p>
            <a:r>
              <a:rPr lang="ru-RU" sz="2800" dirty="0">
                <a:latin typeface="Monotype Corsiva" panose="03010101010201010101" pitchFamily="66" charset="0"/>
              </a:rPr>
              <a:t>Я предполагаю, что ракушка – это осколки подводных камней, волны их делают такими гладкими и волнистыми; а море в ракушке слышно </a:t>
            </a:r>
            <a:endParaRPr lang="ru-RU" sz="2800" dirty="0" smtClean="0"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latin typeface="Monotype Corsiva" panose="03010101010201010101" pitchFamily="66" charset="0"/>
              </a:rPr>
              <a:t>потому</a:t>
            </a:r>
            <a:r>
              <a:rPr lang="ru-RU" sz="2800" dirty="0">
                <a:latin typeface="Monotype Corsiva" panose="03010101010201010101" pitchFamily="66" charset="0"/>
              </a:rPr>
              <a:t>, что она долго лежала в воде.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" name="Picture 1" descr="C:\Users\троро\Desktop\800x600_Trg9k5MX9738mx5fbza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16731" y="5015153"/>
            <a:ext cx="2727269" cy="1820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78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2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Цель проекта:</a:t>
            </a:r>
            <a:r>
              <a:rPr lang="ru-RU" sz="2800" dirty="0">
                <a:latin typeface="Monotype Corsiva" panose="03010101010201010101" pitchFamily="66" charset="0"/>
              </a:rPr>
              <a:t> Узнать и рассказать детям в своей группе интересные сведения о </a:t>
            </a:r>
            <a:r>
              <a:rPr lang="ru-RU" sz="2800" dirty="0" smtClean="0">
                <a:latin typeface="Monotype Corsiva" panose="03010101010201010101" pitchFamily="66" charset="0"/>
              </a:rPr>
              <a:t>ракушках</a:t>
            </a:r>
            <a:r>
              <a:rPr lang="ru-RU" sz="2800" dirty="0">
                <a:latin typeface="Monotype Corsiva" panose="03010101010201010101" pitchFamily="66" charset="0"/>
              </a:rPr>
              <a:t>, об их форме, о том, как они растут, откуда они в море.</a:t>
            </a:r>
          </a:p>
        </p:txBody>
      </p:sp>
      <p:pic>
        <p:nvPicPr>
          <p:cNvPr id="4" name="Рисунок 3" descr="https://sdelalsam.guru/wp-content/uploads/2020/01/podelki-iz-rakushek-72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41087"/>
            <a:ext cx="4325024" cy="371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e01.alicdn.com/kf/HTB1evlmr1ySBuNjy1zdq6xPxFXaa/MESOPOTAMIA.jpg_q5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50040"/>
            <a:ext cx="3672131" cy="3971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43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11" y="8161"/>
            <a:ext cx="8892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Задачи проекта: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-  познакомиться с разными видами ракушек, местами их обитания;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 выяснить, почему мы слышим в раковине шум моря?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познакомить со своей коллекцией ракушек детей группы и всех    желающих;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оформить вместе с воспитателем в группе мини-музей </a:t>
            </a:r>
            <a:r>
              <a:rPr lang="ru-RU" sz="2400" dirty="0" smtClean="0">
                <a:latin typeface="Monotype Corsiva" panose="03010101010201010101" pitchFamily="66" charset="0"/>
              </a:rPr>
              <a:t>«На дне морском»;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-  дать ракушкам «Вторую жизнь»,  сделать из них поделки.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Ожидаемый результат проекта: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-Познакомиться и получить новые знания о моллюсках, их  разновидностях, важности их пребывания 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на </a:t>
            </a:r>
            <a:r>
              <a:rPr lang="ru-RU" sz="2400" dirty="0">
                <a:latin typeface="Monotype Corsiva" panose="03010101010201010101" pitchFamily="66" charset="0"/>
              </a:rPr>
              <a:t>морских побережьях;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-бережно  относится к природным ресурсам.</a:t>
            </a:r>
          </a:p>
        </p:txBody>
      </p:sp>
      <p:pic>
        <p:nvPicPr>
          <p:cNvPr id="4" name="Рисунок 3" descr="https://i2.wp.com/fb.ru/misc/i/gallery/5067/6586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45024"/>
            <a:ext cx="3555178" cy="3072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37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I этап: Подготовительный</a:t>
            </a:r>
            <a:r>
              <a:rPr lang="ru-RU" sz="2800" dirty="0">
                <a:latin typeface="Monotype Corsiva" panose="03010101010201010101" pitchFamily="66" charset="0"/>
              </a:rPr>
              <a:t> (сбор информации).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- Подбор литературы по теме (энциклопедии, словари, журналы, книги);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- выставка ракушек, иллюстраций, альбомов с ракушками;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- поисковая деятельность – как растет ракушка? Почему слышно море в ракушке? Ракушка – это осколки подводных камней?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360">
            <a:off x="422758" y="3184034"/>
            <a:ext cx="2453560" cy="32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User\Desktop\к презентации\IMG_20201208_210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3607">
            <a:off x="5557783" y="3441387"/>
            <a:ext cx="3391963" cy="25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053">
            <a:off x="2525714" y="2383772"/>
            <a:ext cx="409098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17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3764" t="31511" r="13470" b="23341"/>
          <a:stretch/>
        </p:blipFill>
        <p:spPr bwMode="auto">
          <a:xfrm>
            <a:off x="3168693" y="216690"/>
            <a:ext cx="2699790" cy="2524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0" name="Picture 4" descr="C:\Users\User\Desktop\к презентации\IMG_20201208_210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634" y="651309"/>
            <a:ext cx="3716273" cy="27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к презентации\IMG_20201208_210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1195" y="3523391"/>
            <a:ext cx="3660192" cy="274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2" y="84132"/>
            <a:ext cx="2725737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к презентации\IMG_20201208_2102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7455" y="3591217"/>
            <a:ext cx="3601992" cy="270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66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045" y="188640"/>
            <a:ext cx="89289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II этап: Основной, исследовательский.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Рассматривание иллюстраций в книге Р. </a:t>
            </a:r>
            <a:r>
              <a:rPr lang="ru-RU" sz="2000" dirty="0" err="1">
                <a:latin typeface="Monotype Corsiva" panose="03010101010201010101" pitchFamily="66" charset="0"/>
              </a:rPr>
              <a:t>Бурковского</a:t>
            </a:r>
            <a:r>
              <a:rPr lang="ru-RU" sz="2000" dirty="0">
                <a:latin typeface="Monotype Corsiva" panose="03010101010201010101" pitchFamily="66" charset="0"/>
              </a:rPr>
              <a:t> «О чем поют ракушки?»  Поиск сведений в энциклопедии «Я познаю мир».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Рассматривание раковин.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Чтение художественных произведений, разучивание стихотворений   «Ракушка», «С утра изучаю большую ракушку».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Дидактические игры: «Веселый осьминог», «Составь узор из ракушек», «Собери ракушку из частей», «Найди пару».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Опытно – экспериментальная деятельность «Шум моря».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Просмотр видеофильмов «Красота подводного мира».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-Работа </a:t>
            </a:r>
            <a:r>
              <a:rPr lang="ru-RU" sz="2000" dirty="0">
                <a:latin typeface="Monotype Corsiva" panose="03010101010201010101" pitchFamily="66" charset="0"/>
              </a:rPr>
              <a:t>с родителями </a:t>
            </a:r>
            <a:r>
              <a:rPr lang="ru-RU" sz="2000" dirty="0" smtClean="0">
                <a:latin typeface="Monotype Corsiva" panose="03010101010201010101" pitchFamily="66" charset="0"/>
              </a:rPr>
              <a:t>: дать </a:t>
            </a:r>
            <a:r>
              <a:rPr lang="ru-RU" sz="2000" dirty="0">
                <a:latin typeface="Monotype Corsiva" panose="03010101010201010101" pitchFamily="66" charset="0"/>
              </a:rPr>
              <a:t>ракушкам «Вторую жизнь», сделать из них </a:t>
            </a:r>
            <a:r>
              <a:rPr lang="ru-RU" sz="2000" dirty="0" smtClean="0">
                <a:latin typeface="Monotype Corsiva" panose="03010101010201010101" pitchFamily="66" charset="0"/>
              </a:rPr>
              <a:t>поделки</a:t>
            </a:r>
          </a:p>
        </p:txBody>
      </p:sp>
      <p:pic>
        <p:nvPicPr>
          <p:cNvPr id="4" name="Рисунок 3" descr="http://alhiza.is/wp-content/uploads/2019/03/tmb_130844_24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27" y="3666515"/>
            <a:ext cx="8690428" cy="307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30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 презентации\IMG_20201105_095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50450" cy="54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к презентации\IMG_20201113_092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15" y="312361"/>
            <a:ext cx="4065673" cy="5420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093296"/>
            <a:ext cx="4050450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Раскрашиваем 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8386" y="6070927"/>
            <a:ext cx="4050450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Лепим  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7386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170</TotalTime>
  <Words>528</Words>
  <Application>Microsoft Office PowerPoint</Application>
  <PresentationFormat>Экран (4:3)</PresentationFormat>
  <Paragraphs>110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2020-12-08T18:14:55Z</dcterms:created>
  <dcterms:modified xsi:type="dcterms:W3CDTF">2020-12-09T07:07:11Z</dcterms:modified>
</cp:coreProperties>
</file>